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92" r:id="rId5"/>
    <p:sldId id="293" r:id="rId6"/>
    <p:sldId id="312" r:id="rId7"/>
    <p:sldId id="294" r:id="rId8"/>
    <p:sldId id="295" r:id="rId9"/>
    <p:sldId id="296" r:id="rId10"/>
    <p:sldId id="297" r:id="rId11"/>
    <p:sldId id="299" r:id="rId12"/>
    <p:sldId id="300" r:id="rId13"/>
    <p:sldId id="301" r:id="rId14"/>
    <p:sldId id="302" r:id="rId15"/>
    <p:sldId id="303" r:id="rId16"/>
    <p:sldId id="304" r:id="rId17"/>
    <p:sldId id="305" r:id="rId18"/>
    <p:sldId id="309" r:id="rId19"/>
    <p:sldId id="307" r:id="rId20"/>
    <p:sldId id="308" r:id="rId21"/>
    <p:sldId id="310" r:id="rId22"/>
    <p:sldId id="311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3D2D"/>
    <a:srgbClr val="1B3039"/>
    <a:srgbClr val="446992"/>
    <a:srgbClr val="AEC2D8"/>
    <a:srgbClr val="98432A"/>
    <a:srgbClr val="D84400"/>
    <a:srgbClr val="44678D"/>
    <a:srgbClr val="263E5A"/>
    <a:srgbClr val="D6E0EB"/>
    <a:srgbClr val="728D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BC90C3-3406-44B7-B9C3-F48C48ACF91D}" v="32" dt="2024-03-03T10:57:13.6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79" autoAdjust="0"/>
  </p:normalViewPr>
  <p:slideViewPr>
    <p:cSldViewPr snapToGrid="0" showGuides="1">
      <p:cViewPr varScale="1">
        <p:scale>
          <a:sx n="90" d="100"/>
          <a:sy n="90" d="100"/>
        </p:scale>
        <p:origin x="1110" y="90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3/3/2024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0D2594CA-29C5-062F-2EA7-C593B096C62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E04BB896-BA64-B358-A066-15B96D23BC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EFA2818-7747-F326-294F-EEAC9BEF6E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E0F0-B7F9-756A-3EA4-2114B75370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CF20C-6BCC-41A4-8C16-5A346425718D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5161C21F-108C-0F07-CDDD-AFB8DDBF6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07CBA7-2A1E-725E-35DA-D1CFF08EC6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0679C-80C7-4E7D-9614-ABA41C5B2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81593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noProof="0" dirty="0"/>
              <a:t>Click to edit </a:t>
            </a:r>
            <a:r>
              <a:rPr lang="en-US" altLang="zh-CN" noProof="0" dirty="0"/>
              <a:t>Text </a:t>
            </a:r>
            <a:r>
              <a:rPr lang="en-US" noProof="0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2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noProof="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E664B5B-E5B0-B804-DEEF-064F0966AA5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oogle Shape;290;p11">
            <a:extLst>
              <a:ext uri="{FF2B5EF4-FFF2-40B4-BE49-F238E27FC236}">
                <a16:creationId xmlns:a16="http://schemas.microsoft.com/office/drawing/2014/main" id="{C770BDD8-2021-46F6-6A64-90074D6D363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E9797BB7-451C-540D-B09C-36F12ABDCB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D928891D-D6AC-E8A9-D755-49365783101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/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89100AF-F7E0-6615-1BFE-825E85EC3F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74" y="339576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9FEA13EF-904C-3EBA-6D0B-2669733537D6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97849" y="782795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8" name="Picture 2" descr="Databricks white logo transparent PNG - StickPNG">
            <a:extLst>
              <a:ext uri="{FF2B5EF4-FFF2-40B4-BE49-F238E27FC236}">
                <a16:creationId xmlns:a16="http://schemas.microsoft.com/office/drawing/2014/main" id="{68B4CA5E-99B8-4792-0893-CAAB35121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8AFD80A1-AE93-B967-8AC1-4886F0D552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rgbClr val="44678D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5" name="Picture 2" descr="Databricks white logo transparent PNG - StickPNG">
            <a:extLst>
              <a:ext uri="{FF2B5EF4-FFF2-40B4-BE49-F238E27FC236}">
                <a16:creationId xmlns:a16="http://schemas.microsoft.com/office/drawing/2014/main" id="{D94FA1E7-8614-96A9-52FF-BD7DF69973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6939" y="6263743"/>
            <a:ext cx="1877575" cy="29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>
            <a:extLst>
              <a:ext uri="{FF2B5EF4-FFF2-40B4-BE49-F238E27FC236}">
                <a16:creationId xmlns:a16="http://schemas.microsoft.com/office/drawing/2014/main" id="{12BFFCE7-C68B-4904-8795-9589C3F38FD4}"/>
              </a:ext>
            </a:extLst>
          </p:cNvPr>
          <p:cNvSpPr/>
          <p:nvPr userDrawn="1"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 noProof="0" dirty="0"/>
              <a:t>Click icon to add picture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D3E1D489-5DF0-9B0F-5D22-45939547E8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3866" y="308161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1FC584F-8A1C-6BEC-4181-6773FC3F3AB0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4550704" y="12527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F0F6A1B6-36E0-FD1E-AF40-BE73763401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8049" y="260339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144B6ED-89F4-0AC1-6E59-7819143D812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241950" y="180140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solidFill>
              <a:schemeClr val="tx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94440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9F4BAB78-5295-1EF8-4AEE-ECD3A843E17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27" y="529148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1688BCA5-A078-5435-1AB3-1967CBC0A23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8"/>
            <a:ext cx="1455521" cy="830736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A4FE7280-8EBC-270B-BEFA-31226102F4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265192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6B72ADB-BD36-CEDE-3F5D-D6AF2B6F95A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599516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de 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783" y="496647"/>
            <a:ext cx="5257793" cy="114268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>
            <a:cxnSpLocks/>
          </p:cNvCxnSpPr>
          <p:nvPr userDrawn="1"/>
        </p:nvCxnSpPr>
        <p:spPr>
          <a:xfrm>
            <a:off x="1502720" y="2082076"/>
            <a:ext cx="0" cy="2693847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9" y="2082076"/>
            <a:ext cx="4494631" cy="269384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9541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 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8345" y="6189103"/>
            <a:ext cx="4114800" cy="365125"/>
          </a:xfrm>
        </p:spPr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A5C34A85-D7D8-DD15-014F-2B6D332A369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A383025C-B532-9602-9620-4E5C1DF131E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2059" y="5579214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CC2CC70-A5EA-8B7A-7F52-74A9D6F5D0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19" y="274955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2E8778E-BE05-0C0E-D8CE-70FA962A46F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0524" y="5646461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tx2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50EF992-E490-BC95-C269-98756F2BE3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5810597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65022BC3-EDC8-89CF-E263-D3FFABF28C4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269918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1026" name="Picture 2" descr="Databricks white logo transparent PNG - StickPNG">
            <a:extLst>
              <a:ext uri="{FF2B5EF4-FFF2-40B4-BE49-F238E27FC236}">
                <a16:creationId xmlns:a16="http://schemas.microsoft.com/office/drawing/2014/main" id="{92BF8A33-C396-9221-E24E-C00EEA11E4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A6373BA1-0E63-10F3-E83A-5B630788DC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0541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1026" name="Picture 2" descr="Databricks white logo transparent PNG - StickPNG">
            <a:extLst>
              <a:ext uri="{FF2B5EF4-FFF2-40B4-BE49-F238E27FC236}">
                <a16:creationId xmlns:a16="http://schemas.microsoft.com/office/drawing/2014/main" id="{92BF8A33-C396-9221-E24E-C00EEA11E4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A6373BA1-0E63-10F3-E83A-5B630788DC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0541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3744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3" name="Picture 2" descr="Databricks white logo transparent PNG - StickPNG">
            <a:extLst>
              <a:ext uri="{FF2B5EF4-FFF2-40B4-BE49-F238E27FC236}">
                <a16:creationId xmlns:a16="http://schemas.microsoft.com/office/drawing/2014/main" id="{A5C5869A-EAF0-0FCA-411C-F9365AFFD0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45720D5D-6EB3-633A-16B7-FD82EB6DCEC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8079275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 dirty="0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3" name="Picture 2" descr="Databricks white logo transparent PNG - StickPNG">
            <a:extLst>
              <a:ext uri="{FF2B5EF4-FFF2-40B4-BE49-F238E27FC236}">
                <a16:creationId xmlns:a16="http://schemas.microsoft.com/office/drawing/2014/main" id="{A5C5869A-EAF0-0FCA-411C-F9365AFFD0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45720D5D-6EB3-633A-16B7-FD82EB6DCEC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8079275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9890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0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9" r:id="rId2"/>
    <p:sldLayoutId id="2147483652" r:id="rId3"/>
    <p:sldLayoutId id="2147483651" r:id="rId4"/>
    <p:sldLayoutId id="2147483653" r:id="rId5"/>
    <p:sldLayoutId id="2147483654" r:id="rId6"/>
    <p:sldLayoutId id="2147483671" r:id="rId7"/>
    <p:sldLayoutId id="2147483655" r:id="rId8"/>
    <p:sldLayoutId id="2147483670" r:id="rId9"/>
    <p:sldLayoutId id="2147483656" r:id="rId10"/>
    <p:sldLayoutId id="2147483657" r:id="rId11"/>
    <p:sldLayoutId id="2147483658" r:id="rId12"/>
    <p:sldLayoutId id="2147483659" r:id="rId13"/>
    <p:sldLayoutId id="2147483668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DM Sans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unity.databricks.com/" TargetMode="External"/><Relationship Id="rId2" Type="http://schemas.openxmlformats.org/officeDocument/2006/relationships/hyperlink" Target="https://www.databricks.com/learn/training/login" TargetMode="Externa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community.cloud.databricks.com/login.html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dfreephotos.com/business-and-technology/computer-screen-with-code-on-it.jpg.php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</a:t>
            </a:r>
            <a:r>
              <a:rPr lang="en-US" dirty="0" err="1"/>
              <a:t>atabricks</a:t>
            </a:r>
            <a:r>
              <a:rPr lang="en-US" dirty="0"/>
              <a:t> Workshop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597975" y="4126421"/>
            <a:ext cx="2660516" cy="847903"/>
          </a:xfrm>
        </p:spPr>
        <p:txBody>
          <a:bodyPr/>
          <a:lstStyle/>
          <a:p>
            <a:r>
              <a:rPr lang="es-ES" b="0" i="0" dirty="0" err="1">
                <a:effectLst/>
              </a:rPr>
              <a:t>Databricks</a:t>
            </a:r>
            <a:r>
              <a:rPr lang="es-ES" b="0" i="0" dirty="0">
                <a:effectLst/>
              </a:rPr>
              <a:t> </a:t>
            </a:r>
          </a:p>
          <a:p>
            <a:r>
              <a:rPr lang="es-ES" dirty="0" err="1"/>
              <a:t>Onboarding</a:t>
            </a:r>
            <a:endParaRPr lang="en-US" dirty="0"/>
          </a:p>
        </p:txBody>
      </p:sp>
      <p:pic>
        <p:nvPicPr>
          <p:cNvPr id="30" name="Picture placeholder 29" descr="3D code background">
            <a:extLst>
              <a:ext uri="{FF2B5EF4-FFF2-40B4-BE49-F238E27FC236}">
                <a16:creationId xmlns:a16="http://schemas.microsoft.com/office/drawing/2014/main" id="{18C88B4D-F554-49C2-A23C-DFE94D4C835B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3"/>
          <a:srcRect l="23123" r="23123"/>
          <a:stretch/>
        </p:blipFill>
        <p:spPr>
          <a:xfrm>
            <a:off x="6742557" y="821836"/>
            <a:ext cx="4405503" cy="5066346"/>
          </a:xfrm>
        </p:spPr>
      </p:pic>
      <p:pic>
        <p:nvPicPr>
          <p:cNvPr id="12" name="Shape 31">
            <a:extLst>
              <a:ext uri="{FF2B5EF4-FFF2-40B4-BE49-F238E27FC236}">
                <a16:creationId xmlns:a16="http://schemas.microsoft.com/office/drawing/2014/main" id="{A2E096B7-3B4F-355B-58E5-41784AC8B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284315" y="398445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3" name="Shape 33">
            <a:extLst>
              <a:ext uri="{FF2B5EF4-FFF2-40B4-BE49-F238E27FC236}">
                <a16:creationId xmlns:a16="http://schemas.microsoft.com/office/drawing/2014/main" id="{4D81E37E-7366-D88D-83B8-BBA577CA4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97686" y="106446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6A14CD-D4FE-EC2C-696E-998572DAA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Pago por uso – Tabla precios VM Azure – Serie Dsv3</a:t>
            </a: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C59FF3B5-4439-839F-5DB6-1314D45C04A1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2163E4-373E-B423-9F49-EBB9FC6FB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026" y="1614198"/>
            <a:ext cx="8478208" cy="4368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292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6A14CD-D4FE-EC2C-696E-998572DAA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UI</a:t>
            </a: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C59FF3B5-4439-839F-5DB6-1314D45C04A1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/>
        <p:txBody>
          <a:bodyPr/>
          <a:lstStyle/>
          <a:p>
            <a:r>
              <a:rPr lang="es-ES" dirty="0"/>
              <a:t>La interfaz de usuario de </a:t>
            </a:r>
            <a:r>
              <a:rPr lang="es-ES" dirty="0" err="1"/>
              <a:t>Databricks</a:t>
            </a:r>
            <a:r>
              <a:rPr lang="es-ES" dirty="0"/>
              <a:t> está diseñada para ser accesible y fácil de usar, permitiendo a los usuarios navegar eficientemente a través de diversas funcionalidades como la gestión de </a:t>
            </a:r>
            <a:r>
              <a:rPr lang="es-ES" dirty="0" err="1"/>
              <a:t>clústers</a:t>
            </a:r>
            <a:r>
              <a:rPr lang="es-ES" dirty="0"/>
              <a:t>, el desarrollo y colaboración en notebooks, y la visualización de datos, todo desde un entorno centralizado</a:t>
            </a:r>
          </a:p>
          <a:p>
            <a:endParaRPr lang="es-ES" dirty="0"/>
          </a:p>
          <a:p>
            <a:r>
              <a:rPr lang="es-ES" dirty="0"/>
              <a:t>TBD: Añadir capturas de pantallas en cada una de las </a:t>
            </a:r>
            <a:r>
              <a:rPr lang="es-ES" dirty="0" err="1"/>
              <a:t>slides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703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6A14CD-D4FE-EC2C-696E-998572DAA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UI - </a:t>
            </a:r>
            <a:r>
              <a:rPr lang="es-ES" dirty="0" err="1"/>
              <a:t>Workspace</a:t>
            </a: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C59FF3B5-4439-839F-5DB6-1314D45C04A1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/>
        <p:txBody>
          <a:bodyPr/>
          <a:lstStyle/>
          <a:p>
            <a:r>
              <a:rPr lang="es-ES" dirty="0"/>
              <a:t>El </a:t>
            </a:r>
            <a:r>
              <a:rPr lang="es-ES" dirty="0" err="1"/>
              <a:t>Workspace</a:t>
            </a:r>
            <a:r>
              <a:rPr lang="es-ES" dirty="0"/>
              <a:t> de </a:t>
            </a:r>
            <a:r>
              <a:rPr lang="es-ES" dirty="0" err="1"/>
              <a:t>Databricks</a:t>
            </a:r>
            <a:r>
              <a:rPr lang="es-ES" dirty="0"/>
              <a:t> es el lugar donde los usuarios pueden crear, organizar y compartir notebooks y librerías. Es ideal para la colaboración en equipo, permitiendo la integración y análisis de datos en un entorno unificado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7167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6A14CD-D4FE-EC2C-696E-998572DAA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UI - Compute</a:t>
            </a: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C59FF3B5-4439-839F-5DB6-1314D45C04A1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>
          <a:xfrm>
            <a:off x="7852264" y="1511068"/>
            <a:ext cx="3619241" cy="4317856"/>
          </a:xfrm>
        </p:spPr>
        <p:txBody>
          <a:bodyPr/>
          <a:lstStyle/>
          <a:p>
            <a:r>
              <a:rPr lang="es-ES" dirty="0"/>
              <a:t>La gestión de </a:t>
            </a:r>
            <a:r>
              <a:rPr lang="es-ES" dirty="0" err="1"/>
              <a:t>Clústers</a:t>
            </a:r>
            <a:r>
              <a:rPr lang="es-ES" dirty="0"/>
              <a:t> es fundamental en </a:t>
            </a:r>
            <a:r>
              <a:rPr lang="es-ES" dirty="0" err="1"/>
              <a:t>Databricks</a:t>
            </a:r>
            <a:r>
              <a:rPr lang="es-ES" dirty="0"/>
              <a:t>, permitiendo a los usuarios configurar, iniciar, y detener </a:t>
            </a:r>
            <a:r>
              <a:rPr lang="es-ES" dirty="0" err="1"/>
              <a:t>clusters</a:t>
            </a:r>
            <a:r>
              <a:rPr lang="es-ES" dirty="0"/>
              <a:t> de </a:t>
            </a:r>
            <a:r>
              <a:rPr lang="es-ES" dirty="0" err="1"/>
              <a:t>Spark</a:t>
            </a:r>
            <a:r>
              <a:rPr lang="es-ES" dirty="0"/>
              <a:t> según la demanda. </a:t>
            </a:r>
          </a:p>
          <a:p>
            <a:r>
              <a:rPr lang="es-ES" dirty="0"/>
              <a:t>Esto incluye opciones de </a:t>
            </a:r>
            <a:r>
              <a:rPr lang="es-ES" dirty="0" err="1"/>
              <a:t>autoescalado</a:t>
            </a:r>
            <a:r>
              <a:rPr lang="es-ES" dirty="0"/>
              <a:t> y monitoreo en tiempo real para optimizar el rendimiento y los costos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22C384-F631-A4C1-940E-4EE78CE1D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495" y="1511068"/>
            <a:ext cx="6992983" cy="4010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669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6A14CD-D4FE-EC2C-696E-998572DAA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UI – Compute - </a:t>
            </a:r>
            <a:r>
              <a:rPr lang="es-ES" dirty="0" err="1"/>
              <a:t>Monitoring</a:t>
            </a: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C59FF3B5-4439-839F-5DB6-1314D45C04A1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6A087E-A971-167E-C0F1-3B1AD5BA0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563" y="1729859"/>
            <a:ext cx="4974701" cy="15686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918E6AA-9073-9E68-33B9-47FF2B9DFA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5700" y="1729859"/>
            <a:ext cx="5340369" cy="15712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415CC06-3B64-50AE-1696-57BB6C3AFF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5700" y="3603276"/>
            <a:ext cx="7620000" cy="202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054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6A14CD-D4FE-EC2C-696E-998572DAA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UI – Casos de uso – Data Analytics</a:t>
            </a: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C59FF3B5-4439-839F-5DB6-1314D45C04A1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>
          <a:xfrm>
            <a:off x="1911105" y="1614198"/>
            <a:ext cx="9560399" cy="4317856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En el menú de navegación podremos acceder a los 3 casos de uso principales que se dan en la práctica totalidad de proyectos de Big Data:</a:t>
            </a:r>
          </a:p>
          <a:p>
            <a:r>
              <a:rPr lang="es-ES" dirty="0"/>
              <a:t>Data Analytics (SQL): </a:t>
            </a:r>
            <a:r>
              <a:rPr lang="es-ES" dirty="0" err="1"/>
              <a:t>Databricks</a:t>
            </a:r>
            <a:r>
              <a:rPr lang="es-ES" dirty="0"/>
              <a:t> permite realizar análisis SQL avanzados, facilitando la ejecución de consultas SQL para la generación de informes de BI, análisis y visualizaciones, extrayendo </a:t>
            </a:r>
            <a:r>
              <a:rPr lang="es-ES" dirty="0" err="1"/>
              <a:t>insights</a:t>
            </a:r>
            <a:r>
              <a:rPr lang="es-ES" dirty="0"/>
              <a:t> y </a:t>
            </a:r>
            <a:r>
              <a:rPr lang="es-ES" dirty="0" err="1"/>
              <a:t>KPI’s</a:t>
            </a:r>
            <a:r>
              <a:rPr lang="es-ES" dirty="0"/>
              <a:t> desde un data </a:t>
            </a:r>
            <a:r>
              <a:rPr lang="es-ES" dirty="0" err="1"/>
              <a:t>lake</a:t>
            </a:r>
            <a:r>
              <a:rPr lang="es-ES" dirty="0"/>
              <a:t>. </a:t>
            </a:r>
          </a:p>
          <a:p>
            <a:r>
              <a:rPr lang="es-ES" dirty="0"/>
              <a:t>Ideal para Data </a:t>
            </a:r>
            <a:r>
              <a:rPr lang="es-ES" dirty="0" err="1"/>
              <a:t>Analysts</a:t>
            </a:r>
            <a:r>
              <a:rPr lang="es-ES" dirty="0"/>
              <a:t> que buscan realizar exploración de datos ad-hoc y desarrollar </a:t>
            </a:r>
            <a:r>
              <a:rPr lang="es-ES" dirty="0" err="1"/>
              <a:t>dashboards</a:t>
            </a:r>
            <a:r>
              <a:rPr lang="es-ES" dirty="0"/>
              <a:t> interactivos.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1AF1B6-39CA-496C-7C11-FB94066948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709" y="1306286"/>
            <a:ext cx="1329397" cy="49377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1444122-B63C-35C0-1C4B-BE6B7CD986BD}"/>
              </a:ext>
            </a:extLst>
          </p:cNvPr>
          <p:cNvSpPr/>
          <p:nvPr/>
        </p:nvSpPr>
        <p:spPr>
          <a:xfrm>
            <a:off x="581708" y="2908663"/>
            <a:ext cx="1329397" cy="1219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0833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6A14CD-D4FE-EC2C-696E-998572DAA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UI – Casos de uso – Data </a:t>
            </a:r>
            <a:r>
              <a:rPr lang="es-ES" dirty="0" err="1"/>
              <a:t>Engineering</a:t>
            </a: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C59FF3B5-4439-839F-5DB6-1314D45C04A1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>
          <a:xfrm>
            <a:off x="1911105" y="1614198"/>
            <a:ext cx="9560399" cy="4317856"/>
          </a:xfrm>
        </p:spPr>
        <p:txBody>
          <a:bodyPr/>
          <a:lstStyle/>
          <a:p>
            <a:pPr marL="0" indent="0">
              <a:buNone/>
            </a:pPr>
            <a:r>
              <a:rPr lang="es-ES" dirty="0" err="1"/>
              <a:t>Databricks</a:t>
            </a:r>
            <a:r>
              <a:rPr lang="es-ES" dirty="0"/>
              <a:t> proporciona un entorno potente para la ingeniería de datos, donde se pueden construir pipelines de procesamiento de datos robustos y escalables. </a:t>
            </a:r>
          </a:p>
          <a:p>
            <a:pPr marL="0" indent="0">
              <a:buNone/>
            </a:pPr>
            <a:r>
              <a:rPr lang="es-ES" dirty="0"/>
              <a:t>Los Data </a:t>
            </a:r>
            <a:r>
              <a:rPr lang="es-ES" dirty="0" err="1"/>
              <a:t>Engineers</a:t>
            </a:r>
            <a:r>
              <a:rPr lang="es-ES" dirty="0"/>
              <a:t> pueden utilizar </a:t>
            </a:r>
            <a:r>
              <a:rPr lang="es-ES" dirty="0" err="1"/>
              <a:t>Databricks</a:t>
            </a:r>
            <a:r>
              <a:rPr lang="es-ES" dirty="0"/>
              <a:t> para automatizar y simplificar tareas complejas de ETL (Extracción, Transformación y Carga), permitiendo la limpieza, consolidación y preparación de datos procedentes de diversas fuentes. </a:t>
            </a:r>
          </a:p>
          <a:p>
            <a:pPr marL="0" indent="0">
              <a:buNone/>
            </a:pPr>
            <a:r>
              <a:rPr lang="es-ES" dirty="0"/>
              <a:t>Con la capacidad de manejar tanto procesos en </a:t>
            </a:r>
            <a:r>
              <a:rPr lang="es-ES" dirty="0" err="1"/>
              <a:t>streaming</a:t>
            </a:r>
            <a:r>
              <a:rPr lang="es-ES" dirty="0"/>
              <a:t> como </a:t>
            </a:r>
            <a:r>
              <a:rPr lang="es-ES" dirty="0" err="1"/>
              <a:t>batch</a:t>
            </a:r>
            <a:r>
              <a:rPr lang="es-ES" dirty="0"/>
              <a:t>, </a:t>
            </a:r>
            <a:r>
              <a:rPr lang="es-ES" dirty="0" err="1"/>
              <a:t>Databricks</a:t>
            </a:r>
            <a:r>
              <a:rPr lang="es-ES" dirty="0"/>
              <a:t> facilita el procesamiento de grandes conjuntos de datos (Big Data), integración con herramientas de </a:t>
            </a:r>
            <a:r>
              <a:rPr lang="es-ES" dirty="0" err="1"/>
              <a:t>streaming</a:t>
            </a:r>
            <a:r>
              <a:rPr lang="es-ES" dirty="0"/>
              <a:t>, y la gestión de lago de datos (Data Lake) mediante Delta Lake, que aporta funcionalidades transaccionales y esquema en evolución para un manejo más eficiente de los datos.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1AF1B6-39CA-496C-7C11-FB94066948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709" y="1306286"/>
            <a:ext cx="1329397" cy="49377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1444122-B63C-35C0-1C4B-BE6B7CD986BD}"/>
              </a:ext>
            </a:extLst>
          </p:cNvPr>
          <p:cNvSpPr/>
          <p:nvPr/>
        </p:nvSpPr>
        <p:spPr>
          <a:xfrm>
            <a:off x="581709" y="4180115"/>
            <a:ext cx="1329397" cy="83602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3442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6A14CD-D4FE-EC2C-696E-998572DAA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UI - Casos de uso – Data </a:t>
            </a:r>
            <a:r>
              <a:rPr lang="es-ES" dirty="0" err="1"/>
              <a:t>Engineering</a:t>
            </a: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C59FF3B5-4439-839F-5DB6-1314D45C04A1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>
          <a:xfrm>
            <a:off x="1911105" y="1614198"/>
            <a:ext cx="9560399" cy="4317856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La plataforma de </a:t>
            </a:r>
            <a:r>
              <a:rPr lang="es-ES" dirty="0" err="1"/>
              <a:t>Databricks</a:t>
            </a:r>
            <a:r>
              <a:rPr lang="es-ES" dirty="0"/>
              <a:t> ofrece un entorno integral para el desarrollo de Machine </a:t>
            </a:r>
            <a:r>
              <a:rPr lang="es-ES" dirty="0" err="1"/>
              <a:t>Learning</a:t>
            </a:r>
            <a:r>
              <a:rPr lang="es-ES" dirty="0"/>
              <a:t>, brindando a los Data </a:t>
            </a:r>
            <a:r>
              <a:rPr lang="es-ES" dirty="0" err="1"/>
              <a:t>Scientists</a:t>
            </a:r>
            <a:r>
              <a:rPr lang="es-ES" dirty="0"/>
              <a:t> e ingenieros de ML un conjunto de herramientas para construir, entrenar y desplegar modelos de aprendizaje automático con alta eficiencia y escalabilidad. </a:t>
            </a:r>
          </a:p>
          <a:p>
            <a:pPr marL="0" indent="0">
              <a:buNone/>
            </a:pPr>
            <a:r>
              <a:rPr lang="es-ES" dirty="0" err="1"/>
              <a:t>Databricks</a:t>
            </a:r>
            <a:r>
              <a:rPr lang="es-ES" dirty="0"/>
              <a:t> facilita la experimentación rápida con soporte para una amplia gama de </a:t>
            </a:r>
            <a:r>
              <a:rPr lang="es-ES" dirty="0" err="1"/>
              <a:t>frameworks</a:t>
            </a:r>
            <a:r>
              <a:rPr lang="es-ES" dirty="0"/>
              <a:t> de ML, incluyendo </a:t>
            </a:r>
            <a:r>
              <a:rPr lang="es-ES" dirty="0" err="1"/>
              <a:t>TensorFlow</a:t>
            </a:r>
            <a:r>
              <a:rPr lang="es-ES" dirty="0"/>
              <a:t>, </a:t>
            </a:r>
            <a:r>
              <a:rPr lang="es-ES" dirty="0" err="1"/>
              <a:t>PyTorch</a:t>
            </a:r>
            <a:r>
              <a:rPr lang="es-ES" dirty="0"/>
              <a:t> y </a:t>
            </a:r>
            <a:r>
              <a:rPr lang="es-ES" dirty="0" err="1"/>
              <a:t>scikit-learn</a:t>
            </a:r>
            <a:r>
              <a:rPr lang="es-ES" dirty="0"/>
              <a:t>, y se integra con </a:t>
            </a:r>
            <a:r>
              <a:rPr lang="es-ES" dirty="0" err="1"/>
              <a:t>MLflow</a:t>
            </a:r>
            <a:r>
              <a:rPr lang="es-ES" dirty="0"/>
              <a:t> para el seguimiento de experimentos, la gestión de modelos y el registro de artefactos.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1AF1B6-39CA-496C-7C11-FB94066948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709" y="1306286"/>
            <a:ext cx="1329397" cy="49377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1444122-B63C-35C0-1C4B-BE6B7CD986BD}"/>
              </a:ext>
            </a:extLst>
          </p:cNvPr>
          <p:cNvSpPr/>
          <p:nvPr/>
        </p:nvSpPr>
        <p:spPr>
          <a:xfrm>
            <a:off x="581709" y="5020766"/>
            <a:ext cx="1329397" cy="1219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431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6A14CD-D4FE-EC2C-696E-998572DAA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</a:t>
            </a:r>
            <a:r>
              <a:rPr lang="es-ES" dirty="0" err="1"/>
              <a:t>Learning</a:t>
            </a: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C59FF3B5-4439-839F-5DB6-1314D45C04A1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>
          <a:xfrm>
            <a:off x="581709" y="1614198"/>
            <a:ext cx="10889795" cy="4317856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Para profundizar en </a:t>
            </a:r>
            <a:r>
              <a:rPr lang="es-ES" dirty="0" err="1"/>
              <a:t>Databricks</a:t>
            </a:r>
            <a:r>
              <a:rPr lang="es-ES" dirty="0"/>
              <a:t> y sus capacidades, la plataforma ofrece una amplia gama de recursos, incluyendo documentación detallada, tutoriales, </a:t>
            </a:r>
            <a:r>
              <a:rPr lang="es-ES" dirty="0" err="1"/>
              <a:t>webinars</a:t>
            </a:r>
            <a:r>
              <a:rPr lang="es-ES" dirty="0"/>
              <a:t>, y un foro de la comunidad activo:</a:t>
            </a:r>
          </a:p>
          <a:p>
            <a:r>
              <a:rPr lang="es-ES" dirty="0" err="1"/>
              <a:t>Databricks</a:t>
            </a:r>
            <a:r>
              <a:rPr lang="es-ES" dirty="0"/>
              <a:t> </a:t>
            </a:r>
            <a:r>
              <a:rPr lang="es-ES" dirty="0" err="1"/>
              <a:t>Academy</a:t>
            </a:r>
            <a:r>
              <a:rPr lang="es-ES" dirty="0"/>
              <a:t>: </a:t>
            </a:r>
            <a:r>
              <a:rPr lang="en-US" dirty="0">
                <a:hlinkClick r:id="rId2"/>
              </a:rPr>
              <a:t>Academy Login | Databricks</a:t>
            </a:r>
            <a:endParaRPr lang="en-US" dirty="0"/>
          </a:p>
          <a:p>
            <a:r>
              <a:rPr lang="en-US" dirty="0"/>
              <a:t>Databricks Community: </a:t>
            </a:r>
            <a:r>
              <a:rPr lang="en-US" dirty="0">
                <a:hlinkClick r:id="rId3"/>
              </a:rPr>
              <a:t>https://community.databricks.com</a:t>
            </a:r>
            <a:endParaRPr lang="en-US" dirty="0"/>
          </a:p>
          <a:p>
            <a:r>
              <a:rPr lang="en-US" dirty="0"/>
              <a:t>Databricks Community Edition: </a:t>
            </a:r>
            <a:r>
              <a:rPr lang="en-US" dirty="0">
                <a:hlinkClick r:id="rId4"/>
              </a:rPr>
              <a:t>Login - Databricks Community Edition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8123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6EA8D23B-3788-6CC4-76EE-02672E7618A0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4704" r="24704"/>
          <a:stretch>
            <a:fillRect/>
          </a:stretch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A34C703-4D2A-5097-5D80-823AD69CD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Lab</a:t>
            </a:r>
            <a:r>
              <a:rPr lang="es-ES" dirty="0"/>
              <a:t> 1: </a:t>
            </a:r>
            <a:br>
              <a:rPr lang="es-ES" dirty="0"/>
            </a:br>
            <a:r>
              <a:rPr lang="es-ES" dirty="0" err="1"/>
              <a:t>Databricks</a:t>
            </a:r>
            <a:r>
              <a:rPr lang="es-ES" dirty="0"/>
              <a:t> </a:t>
            </a:r>
            <a:r>
              <a:rPr lang="es-ES" dirty="0" err="1"/>
              <a:t>Walkthrough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516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6A14CD-D4FE-EC2C-696E-998572DAA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¿</a:t>
            </a:r>
            <a:r>
              <a:rPr lang="en-US" dirty="0" err="1"/>
              <a:t>Qué</a:t>
            </a:r>
            <a:r>
              <a:rPr lang="en-US" dirty="0"/>
              <a:t> es Databricks?</a:t>
            </a:r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91B30206-CC71-13C4-2002-6FD99616A50E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es una plataforma de análisis de datos basada en la nube diseñada para simplificar el uso de Apache </a:t>
            </a:r>
            <a:r>
              <a:rPr lang="es-ES" dirty="0" err="1"/>
              <a:t>Spark</a:t>
            </a:r>
            <a:r>
              <a:rPr lang="es-ES" dirty="0"/>
              <a:t>. </a:t>
            </a:r>
          </a:p>
          <a:p>
            <a:r>
              <a:rPr lang="es-ES" dirty="0"/>
              <a:t>Permite a los científicos de datos, ingenieros de datos y analistas colaborar en proyectos complejos de datos y machine </a:t>
            </a:r>
            <a:r>
              <a:rPr lang="es-ES" dirty="0" err="1"/>
              <a:t>learning</a:t>
            </a:r>
            <a:r>
              <a:rPr lang="es-ES" dirty="0"/>
              <a:t> (ML), ofreciendo una interfaz intuitiva y herramientas avanzadas para el procesamiento y análisis de grandes volúmenes de datos.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29597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6A14CD-D4FE-EC2C-696E-998572DAA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Databricks - Lakehouse</a:t>
            </a:r>
          </a:p>
        </p:txBody>
      </p:sp>
      <p:pic>
        <p:nvPicPr>
          <p:cNvPr id="1026" name="Picture 2" descr="Review: Databricks Lakehouse Platform | InfoWorld">
            <a:extLst>
              <a:ext uri="{FF2B5EF4-FFF2-40B4-BE49-F238E27FC236}">
                <a16:creationId xmlns:a16="http://schemas.microsoft.com/office/drawing/2014/main" id="{57864A7A-72F6-2B34-936B-3A106A3CD5C4}"/>
              </a:ext>
            </a:extLst>
          </p:cNvPr>
          <p:cNvPicPr>
            <a:picLocks noGrp="1" noChangeAspect="1" noChangeArrowheads="1"/>
          </p:cNvPicPr>
          <p:nvPr>
            <p:ph type="chart" sz="quarter" idx="27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7179871" y="1696939"/>
            <a:ext cx="3619427" cy="3842625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Table Placeholder 5">
            <a:extLst>
              <a:ext uri="{FF2B5EF4-FFF2-40B4-BE49-F238E27FC236}">
                <a16:creationId xmlns:a16="http://schemas.microsoft.com/office/drawing/2014/main" id="{7BF54C4B-12E7-953A-050D-47CB1113F8FB}"/>
              </a:ext>
            </a:extLst>
          </p:cNvPr>
          <p:cNvSpPr txBox="1">
            <a:spLocks/>
          </p:cNvSpPr>
          <p:nvPr/>
        </p:nvSpPr>
        <p:spPr>
          <a:xfrm>
            <a:off x="581709" y="1614198"/>
            <a:ext cx="6031742" cy="43178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dirty="0" err="1"/>
              <a:t>Lakehouse</a:t>
            </a:r>
            <a:r>
              <a:rPr lang="es-ES" dirty="0"/>
              <a:t> es una arquitectura moderna que integra la flexibilidad de los data </a:t>
            </a:r>
            <a:r>
              <a:rPr lang="es-ES" dirty="0" err="1"/>
              <a:t>lakes</a:t>
            </a:r>
            <a:r>
              <a:rPr lang="es-ES" dirty="0"/>
              <a:t> con las capacidades analíticas de los data </a:t>
            </a:r>
            <a:r>
              <a:rPr lang="es-ES" dirty="0" err="1"/>
              <a:t>warehouses</a:t>
            </a:r>
            <a:r>
              <a:rPr lang="es-ES" dirty="0"/>
              <a:t>, utilizando Delta Lake para garantizar el rendimiento y fiabilidad, y gestionar metadatos.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dirty="0"/>
              <a:t>Facilita el manejo y análisis de grandes volúmenes de datos estructurados y no estructurados en una plataforma unificada.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dirty="0"/>
              <a:t>Implementa rigurosos controles de gobernanza y seguridad, proporcionando una herramienta única para el gobierno de datos</a:t>
            </a:r>
          </a:p>
        </p:txBody>
      </p:sp>
    </p:spTree>
    <p:extLst>
      <p:ext uri="{BB962C8B-B14F-4D97-AF65-F5344CB8AC3E}">
        <p14:creationId xmlns:p14="http://schemas.microsoft.com/office/powerpoint/2010/main" val="346502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6A14CD-D4FE-EC2C-696E-998572DAA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Databricks vs. </a:t>
            </a:r>
            <a:r>
              <a:rPr lang="en-US" dirty="0" err="1"/>
              <a:t>Entornos</a:t>
            </a:r>
            <a:r>
              <a:rPr lang="en-US" dirty="0"/>
              <a:t> de Spark </a:t>
            </a:r>
            <a:r>
              <a:rPr lang="en-US" dirty="0" err="1"/>
              <a:t>Tradicionales</a:t>
            </a:r>
            <a:endParaRPr lang="en-US" dirty="0"/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91B30206-CC71-13C4-2002-6FD99616A50E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se distingue de los entornos de </a:t>
            </a:r>
            <a:r>
              <a:rPr lang="es-ES" dirty="0" err="1"/>
              <a:t>Spark</a:t>
            </a:r>
            <a:r>
              <a:rPr lang="es-ES" dirty="0"/>
              <a:t> tradicionales al proporcionar una plataforma unificada que integra todas las herramientas necesarias para el procesado y análisis de datos y el desarrollo de modelos de ML. </a:t>
            </a:r>
          </a:p>
          <a:p>
            <a:r>
              <a:rPr lang="es-ES" dirty="0"/>
              <a:t>A diferencia de trabajar con Apache </a:t>
            </a:r>
            <a:r>
              <a:rPr lang="es-ES" dirty="0" err="1"/>
              <a:t>Spark</a:t>
            </a:r>
            <a:r>
              <a:rPr lang="es-ES" dirty="0"/>
              <a:t> en un </a:t>
            </a:r>
            <a:r>
              <a:rPr lang="es-ES" dirty="0" err="1"/>
              <a:t>cluster</a:t>
            </a:r>
            <a:r>
              <a:rPr lang="es-ES" dirty="0"/>
              <a:t> de Hadoop o un entorno </a:t>
            </a:r>
            <a:r>
              <a:rPr lang="es-ES" dirty="0" err="1"/>
              <a:t>Spark</a:t>
            </a:r>
            <a:r>
              <a:rPr lang="es-ES" dirty="0"/>
              <a:t> </a:t>
            </a:r>
            <a:r>
              <a:rPr lang="es-ES" dirty="0" err="1"/>
              <a:t>on</a:t>
            </a:r>
            <a:r>
              <a:rPr lang="es-ES" dirty="0"/>
              <a:t>-premise, </a:t>
            </a:r>
            <a:r>
              <a:rPr lang="es-ES" dirty="0" err="1"/>
              <a:t>Databricks</a:t>
            </a:r>
            <a:r>
              <a:rPr lang="es-ES" dirty="0"/>
              <a:t> simplifica la configuración, gestión y escalabilidad de los recursos, permitiendo a los usuarios enfocarse directamente en los datos y el desarrollo de procesos.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45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6A14CD-D4FE-EC2C-696E-998572DAA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Key </a:t>
            </a:r>
            <a:r>
              <a:rPr lang="es-ES" dirty="0" err="1"/>
              <a:t>Features</a:t>
            </a:r>
            <a:endParaRPr lang="en-US" dirty="0"/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91B30206-CC71-13C4-2002-6FD99616A50E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/>
        <p:txBody>
          <a:bodyPr/>
          <a:lstStyle/>
          <a:p>
            <a:r>
              <a:rPr lang="es-ES" b="1" dirty="0"/>
              <a:t>Integración nativa con la nube</a:t>
            </a:r>
            <a:r>
              <a:rPr lang="es-ES" dirty="0"/>
              <a:t>: Facilita el acceso y análisis de datos almacenados en la nube.</a:t>
            </a:r>
          </a:p>
          <a:p>
            <a:r>
              <a:rPr lang="es-ES" b="1" dirty="0"/>
              <a:t>Gestión automática de </a:t>
            </a:r>
            <a:r>
              <a:rPr lang="es-ES" b="1" dirty="0" err="1"/>
              <a:t>clusters</a:t>
            </a:r>
            <a:r>
              <a:rPr lang="es-ES" dirty="0"/>
              <a:t>: Reduce el tiempo y la complejidad de configurar y mantener </a:t>
            </a:r>
            <a:r>
              <a:rPr lang="es-ES" dirty="0" err="1"/>
              <a:t>clusters</a:t>
            </a:r>
            <a:r>
              <a:rPr lang="es-ES" dirty="0"/>
              <a:t> de </a:t>
            </a:r>
            <a:r>
              <a:rPr lang="es-ES" dirty="0" err="1"/>
              <a:t>Spark</a:t>
            </a:r>
            <a:r>
              <a:rPr lang="es-ES" dirty="0"/>
              <a:t>.</a:t>
            </a:r>
          </a:p>
          <a:p>
            <a:r>
              <a:rPr lang="es-ES" b="1" dirty="0"/>
              <a:t>Ambiente colaborativo</a:t>
            </a:r>
            <a:r>
              <a:rPr lang="es-ES" dirty="0"/>
              <a:t>: Permite a los equipos trabajar juntos en notebooks compartidos con soporte para SQL, Python, R, y Scala.</a:t>
            </a:r>
          </a:p>
          <a:p>
            <a:r>
              <a:rPr lang="es-ES" b="1" dirty="0"/>
              <a:t>Optimización de rendimiento</a:t>
            </a:r>
            <a:r>
              <a:rPr lang="es-ES" dirty="0"/>
              <a:t>: Mejoras en la ejecución de </a:t>
            </a:r>
            <a:r>
              <a:rPr lang="es-ES" dirty="0" err="1"/>
              <a:t>Spark</a:t>
            </a:r>
            <a:r>
              <a:rPr lang="es-ES" dirty="0"/>
              <a:t> para procesar datos más rápido (</a:t>
            </a:r>
            <a:r>
              <a:rPr lang="es-ES" dirty="0" err="1"/>
              <a:t>Databricks</a:t>
            </a:r>
            <a:r>
              <a:rPr lang="es-ES" dirty="0"/>
              <a:t> </a:t>
            </a:r>
            <a:r>
              <a:rPr lang="es-ES" dirty="0" err="1"/>
              <a:t>Runtime</a:t>
            </a:r>
            <a:r>
              <a:rPr lang="es-ES" dirty="0"/>
              <a:t>, </a:t>
            </a:r>
            <a:r>
              <a:rPr lang="es-ES" dirty="0" err="1"/>
              <a:t>Autoscaling</a:t>
            </a:r>
            <a:r>
              <a:rPr lang="es-ES" dirty="0"/>
              <a:t>, </a:t>
            </a:r>
            <a:r>
              <a:rPr lang="es-ES" dirty="0" err="1"/>
              <a:t>Photon</a:t>
            </a:r>
            <a:r>
              <a:rPr lang="es-ES" dirty="0"/>
              <a:t>, </a:t>
            </a:r>
            <a:r>
              <a:rPr lang="es-ES" dirty="0" err="1"/>
              <a:t>Catalyst</a:t>
            </a:r>
            <a:r>
              <a:rPr lang="es-ES" dirty="0"/>
              <a:t> </a:t>
            </a:r>
            <a:r>
              <a:rPr lang="es-ES" dirty="0" err="1"/>
              <a:t>optimized</a:t>
            </a:r>
            <a:r>
              <a:rPr lang="es-ES" dirty="0"/>
              <a:t>)</a:t>
            </a:r>
          </a:p>
          <a:p>
            <a:r>
              <a:rPr lang="es-ES" b="1" dirty="0"/>
              <a:t>Seguridad avanzada</a:t>
            </a:r>
            <a:r>
              <a:rPr lang="es-ES" dirty="0"/>
              <a:t>: Incluye características de seguridad de nivel empresarial para proteger los datos y cumplir con regulaciones (Data </a:t>
            </a:r>
            <a:r>
              <a:rPr lang="es-ES" dirty="0" err="1"/>
              <a:t>Encryption</a:t>
            </a:r>
            <a:r>
              <a:rPr lang="es-ES" dirty="0"/>
              <a:t>, RBAC y MFA, Integración con ID corporativa (Azure AD, etc...), </a:t>
            </a:r>
            <a:r>
              <a:rPr lang="es-ES" dirty="0" err="1"/>
              <a:t>VNets</a:t>
            </a:r>
            <a:r>
              <a:rPr lang="es-ES" dirty="0"/>
              <a:t>)</a:t>
            </a:r>
          </a:p>
          <a:p>
            <a:r>
              <a:rPr lang="es-ES" b="1" dirty="0"/>
              <a:t>Data </a:t>
            </a:r>
            <a:r>
              <a:rPr lang="es-ES" b="1" dirty="0" err="1"/>
              <a:t>Governance</a:t>
            </a:r>
            <a:r>
              <a:rPr lang="es-ES" b="1" dirty="0"/>
              <a:t> (</a:t>
            </a:r>
            <a:r>
              <a:rPr lang="es-ES" dirty="0"/>
              <a:t>Unity </a:t>
            </a:r>
            <a:r>
              <a:rPr lang="es-ES" dirty="0" err="1"/>
              <a:t>Catalog</a:t>
            </a:r>
            <a:r>
              <a:rPr lang="es-ES" dirty="0"/>
              <a:t>): es un catálogo de gobernanza centralizado para la gestión de metadatos y usuarios, ofreciendo un modelo de permisos unificado a los datos.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236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6A14CD-D4FE-EC2C-696E-998572DAA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Arquitectura</a:t>
            </a:r>
            <a:endParaRPr lang="en-US" dirty="0"/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91B30206-CC71-13C4-2002-6FD99616A50E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/>
        <p:txBody>
          <a:bodyPr/>
          <a:lstStyle/>
          <a:p>
            <a:r>
              <a:rPr lang="es-ES" dirty="0"/>
              <a:t>La arquitectura de </a:t>
            </a:r>
            <a:r>
              <a:rPr lang="es-ES" dirty="0" err="1"/>
              <a:t>Databricks</a:t>
            </a:r>
            <a:r>
              <a:rPr lang="es-ES" dirty="0"/>
              <a:t> se fundamenta en la separación de funcionalidades entre 2 planos o capas principales:</a:t>
            </a:r>
          </a:p>
          <a:p>
            <a:pPr lvl="1"/>
            <a:r>
              <a:rPr lang="es-ES" sz="1600" b="1" dirty="0"/>
              <a:t>Plano de control: </a:t>
            </a:r>
            <a:r>
              <a:rPr lang="es-ES" sz="1600" dirty="0" err="1"/>
              <a:t>Databricks</a:t>
            </a:r>
            <a:r>
              <a:rPr lang="es-ES" sz="1600" dirty="0"/>
              <a:t> gestiona servicios de </a:t>
            </a:r>
            <a:r>
              <a:rPr lang="es-ES" sz="1600" dirty="0" err="1"/>
              <a:t>backend</a:t>
            </a:r>
            <a:r>
              <a:rPr lang="es-ES" sz="1600" dirty="0"/>
              <a:t> y almacenan y encriptan las configuraciones del espacio de trabajo, notebooks, librerías de código, etc. Este plano facilita la administración de los recursos y la colaboración entre equipos Data </a:t>
            </a:r>
            <a:r>
              <a:rPr lang="es-ES" sz="1600" dirty="0" err="1"/>
              <a:t>Scientists</a:t>
            </a:r>
            <a:r>
              <a:rPr lang="es-ES" sz="1600" dirty="0"/>
              <a:t>, Data </a:t>
            </a:r>
            <a:r>
              <a:rPr lang="es-ES" sz="1600" dirty="0" err="1"/>
              <a:t>analysts</a:t>
            </a:r>
            <a:r>
              <a:rPr lang="es-ES" sz="1600" dirty="0"/>
              <a:t>, y Data </a:t>
            </a:r>
            <a:r>
              <a:rPr lang="es-ES" sz="1600" dirty="0" err="1"/>
              <a:t>Engineers</a:t>
            </a:r>
            <a:r>
              <a:rPr lang="es-ES" sz="1600" dirty="0"/>
              <a:t>. </a:t>
            </a:r>
          </a:p>
          <a:p>
            <a:pPr lvl="1"/>
            <a:r>
              <a:rPr lang="es-ES" sz="1600" b="1" dirty="0"/>
              <a:t>Plano de cómputo</a:t>
            </a:r>
            <a:r>
              <a:rPr lang="es-ES" sz="1600" dirty="0"/>
              <a:t>: Aquí se procesan los datos. Los recursos de cómputo se crean en la cuenta de nube del usuario y son gestionados dentro de una red virtual propia de la organización a la que pertenece usuario.</a:t>
            </a:r>
          </a:p>
          <a:p>
            <a:pPr marL="228600" lvl="1">
              <a:spcBef>
                <a:spcPts val="1000"/>
              </a:spcBef>
            </a:pPr>
            <a:endParaRPr lang="es-ES" sz="1600" dirty="0"/>
          </a:p>
          <a:p>
            <a:r>
              <a:rPr lang="es-ES" dirty="0"/>
              <a:t>Los datos se almacenan en el llamado </a:t>
            </a:r>
            <a:r>
              <a:rPr lang="es-ES" b="1" dirty="0"/>
              <a:t>plano de datos</a:t>
            </a:r>
            <a:r>
              <a:rPr lang="es-ES" dirty="0"/>
              <a:t>, que son los sistemas de almacenamiento propiedad de la organización a la que pertenecen los usuarios</a:t>
            </a:r>
          </a:p>
        </p:txBody>
      </p:sp>
    </p:spTree>
    <p:extLst>
      <p:ext uri="{BB962C8B-B14F-4D97-AF65-F5344CB8AC3E}">
        <p14:creationId xmlns:p14="http://schemas.microsoft.com/office/powerpoint/2010/main" val="3836372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6A14CD-D4FE-EC2C-696E-998572DAA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3640" y="539933"/>
            <a:ext cx="4017723" cy="661850"/>
          </a:xfrm>
        </p:spPr>
        <p:txBody>
          <a:bodyPr anchor="t">
            <a:normAutofit fontScale="90000"/>
          </a:bodyPr>
          <a:lstStyle/>
          <a:p>
            <a:r>
              <a:rPr lang="es-ES" dirty="0"/>
              <a:t>Componentes</a:t>
            </a:r>
            <a:br>
              <a:rPr lang="es-ES" dirty="0"/>
            </a:br>
            <a:endParaRPr lang="en-US" dirty="0"/>
          </a:p>
        </p:txBody>
      </p:sp>
      <p:pic>
        <p:nvPicPr>
          <p:cNvPr id="1028" name="Picture 4" descr="Diagram: Databricks architecture on Azure">
            <a:extLst>
              <a:ext uri="{FF2B5EF4-FFF2-40B4-BE49-F238E27FC236}">
                <a16:creationId xmlns:a16="http://schemas.microsoft.com/office/drawing/2014/main" id="{A764F202-1FEC-01C8-6B5C-34E1F3C313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751" y="539933"/>
            <a:ext cx="4579301" cy="5521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5921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6A14CD-D4FE-EC2C-696E-998572DAA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Pago por uso – </a:t>
            </a:r>
            <a:r>
              <a:rPr lang="es-ES" dirty="0" err="1"/>
              <a:t>Databricks</a:t>
            </a:r>
            <a:r>
              <a:rPr lang="es-ES" dirty="0"/>
              <a:t> </a:t>
            </a:r>
            <a:r>
              <a:rPr lang="es-ES" dirty="0" err="1"/>
              <a:t>Units</a:t>
            </a:r>
            <a:r>
              <a:rPr lang="es-ES" dirty="0"/>
              <a:t> (</a:t>
            </a:r>
            <a:r>
              <a:rPr lang="es-ES" dirty="0" err="1"/>
              <a:t>DBUs</a:t>
            </a:r>
            <a:r>
              <a:rPr lang="es-ES" dirty="0"/>
              <a:t>)</a:t>
            </a:r>
            <a:endParaRPr lang="en-US" dirty="0"/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91B30206-CC71-13C4-2002-6FD99616A50E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/>
        <p:txBody>
          <a:bodyPr/>
          <a:lstStyle/>
          <a:p>
            <a:r>
              <a:rPr lang="es-ES" dirty="0"/>
              <a:t>Al usar </a:t>
            </a:r>
            <a:r>
              <a:rPr lang="es-ES" dirty="0" err="1"/>
              <a:t>Databricks</a:t>
            </a:r>
            <a:r>
              <a:rPr lang="es-ES" dirty="0"/>
              <a:t>, generalmente hay dos conceptos principales que se pagan:</a:t>
            </a:r>
          </a:p>
          <a:p>
            <a:r>
              <a:rPr lang="es-ES" b="1" dirty="0" err="1"/>
              <a:t>Databricks</a:t>
            </a:r>
            <a:r>
              <a:rPr lang="es-ES" b="1" dirty="0"/>
              <a:t> </a:t>
            </a:r>
            <a:r>
              <a:rPr lang="es-ES" b="1" dirty="0" err="1"/>
              <a:t>Units</a:t>
            </a:r>
            <a:r>
              <a:rPr lang="es-ES" b="1" dirty="0"/>
              <a:t> (</a:t>
            </a:r>
            <a:r>
              <a:rPr lang="es-ES" b="1" dirty="0" err="1"/>
              <a:t>DBUs</a:t>
            </a:r>
            <a:r>
              <a:rPr lang="es-ES" b="1" dirty="0"/>
              <a:t>): </a:t>
            </a:r>
            <a:r>
              <a:rPr lang="es-ES" dirty="0"/>
              <a:t>Un DBU es una unidad de potencia de procesamiento en la plataforma de </a:t>
            </a:r>
            <a:r>
              <a:rPr lang="es-ES" dirty="0" err="1"/>
              <a:t>Databricks</a:t>
            </a:r>
            <a:r>
              <a:rPr lang="es-ES" dirty="0"/>
              <a:t>, utilizada como medida y para fines de facturación. </a:t>
            </a:r>
          </a:p>
          <a:p>
            <a:r>
              <a:rPr lang="es-ES" dirty="0"/>
              <a:t>Esta unidad está influenciada por el uso de recursos de cómputo y la cantidad de datos procesados. Por lo tanto, el coste aumenta con el tamaño del clúster y la configuración específica, independientemente de si se utiliza un solo nodo o un clúster de muchos nodos. </a:t>
            </a:r>
          </a:p>
          <a:p>
            <a:r>
              <a:rPr lang="es-ES" dirty="0"/>
              <a:t>Los planes de precios varían desde opciones </a:t>
            </a:r>
            <a:r>
              <a:rPr lang="es-ES" b="1" dirty="0"/>
              <a:t>estándar</a:t>
            </a:r>
            <a:r>
              <a:rPr lang="es-ES" dirty="0"/>
              <a:t> hasta planes </a:t>
            </a:r>
            <a:r>
              <a:rPr lang="es-ES" b="1" dirty="0"/>
              <a:t>premium</a:t>
            </a:r>
            <a:r>
              <a:rPr lang="es-ES" dirty="0"/>
              <a:t> y </a:t>
            </a:r>
            <a:r>
              <a:rPr lang="es-ES" b="1" dirty="0"/>
              <a:t>empresariales</a:t>
            </a:r>
            <a:r>
              <a:rPr lang="es-ES" dirty="0"/>
              <a:t>, con cada plan ofreciendo diferentes características y tipos de cargas de trabajo disponibles.</a:t>
            </a:r>
          </a:p>
        </p:txBody>
      </p:sp>
    </p:spTree>
    <p:extLst>
      <p:ext uri="{BB962C8B-B14F-4D97-AF65-F5344CB8AC3E}">
        <p14:creationId xmlns:p14="http://schemas.microsoft.com/office/powerpoint/2010/main" val="1748920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6A14CD-D4FE-EC2C-696E-998572DAA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Pago por uso – Cloud </a:t>
            </a:r>
            <a:r>
              <a:rPr lang="es-ES" dirty="0" err="1"/>
              <a:t>Infrastucture</a:t>
            </a:r>
            <a:endParaRPr lang="en-US" dirty="0"/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91B30206-CC71-13C4-2002-6FD99616A50E}"/>
              </a:ext>
            </a:extLst>
          </p:cNvPr>
          <p:cNvSpPr>
            <a:spLocks noGrp="1"/>
          </p:cNvSpPr>
          <p:nvPr>
            <p:ph type="tbl" sz="quarter" idx="27"/>
          </p:nvPr>
        </p:nvSpPr>
        <p:spPr/>
        <p:txBody>
          <a:bodyPr/>
          <a:lstStyle/>
          <a:p>
            <a:r>
              <a:rPr lang="es-ES" b="1" dirty="0"/>
              <a:t>Costes de la plataforma de nube</a:t>
            </a:r>
            <a:r>
              <a:rPr lang="es-ES" dirty="0"/>
              <a:t>: Estos son los costos de los recursos de cómputo (como instancias VM) proporcionados por el proveedor de servicios en la nube (AWS, GCP, Azure) que se utilizan en conjunto con </a:t>
            </a:r>
            <a:r>
              <a:rPr lang="es-ES" dirty="0" err="1"/>
              <a:t>Databricks</a:t>
            </a:r>
            <a:r>
              <a:rPr lang="es-ES" dirty="0"/>
              <a:t>. </a:t>
            </a:r>
          </a:p>
          <a:p>
            <a:r>
              <a:rPr lang="es-ES" dirty="0"/>
              <a:t>Estos costes son adicionales a los costos de DBU y se facturan según el uso, normalmente a una tarifa por segundo.</a:t>
            </a:r>
          </a:p>
        </p:txBody>
      </p:sp>
    </p:spTree>
    <p:extLst>
      <p:ext uri="{BB962C8B-B14F-4D97-AF65-F5344CB8AC3E}">
        <p14:creationId xmlns:p14="http://schemas.microsoft.com/office/powerpoint/2010/main" val="14286595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Dark Presentation_win32_v2" id="{93B44BEE-AA18-4720-B555-E5F46C5F93FC}" vid="{88E458CA-BB4B-4D24-B4FE-119ECB54A9B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9F36DE1-460F-498E-9896-E5606CD5864B}">
  <we:reference id="22ff87a5-132f-4d52-9e97-94d888e4dd91" version="3.6.0.0" store="EXCatalog" storeType="EXCatalog"/>
  <we:alternateReferences>
    <we:reference id="WA104380050" version="3.6.0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8DB3C62-858A-4A01-AFEF-21E0BB8CE26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0009351-EDD4-484E-ACD6-D50CCB13763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E77570E-71D6-4005-B631-1B00A1197B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1294</Words>
  <Application>Microsoft Office PowerPoint</Application>
  <PresentationFormat>Widescreen</PresentationFormat>
  <Paragraphs>64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等线</vt:lpstr>
      <vt:lpstr>Abadi</vt:lpstr>
      <vt:lpstr>Arial</vt:lpstr>
      <vt:lpstr>Calibri</vt:lpstr>
      <vt:lpstr>DM Sans</vt:lpstr>
      <vt:lpstr>Posterama Text SemiBold</vt:lpstr>
      <vt:lpstr>Custom</vt:lpstr>
      <vt:lpstr>Databricks Workshop</vt:lpstr>
      <vt:lpstr>¿Qué es Databricks?</vt:lpstr>
      <vt:lpstr>Databricks - Lakehouse</vt:lpstr>
      <vt:lpstr>Databricks vs. Entornos de Spark Tradicionales</vt:lpstr>
      <vt:lpstr>Key Features</vt:lpstr>
      <vt:lpstr>Arquitectura</vt:lpstr>
      <vt:lpstr>Componentes </vt:lpstr>
      <vt:lpstr>Pago por uso – Databricks Units (DBUs)</vt:lpstr>
      <vt:lpstr>Pago por uso – Cloud Infrastucture</vt:lpstr>
      <vt:lpstr>Pago por uso – Tabla precios VM Azure – Serie Dsv3</vt:lpstr>
      <vt:lpstr>Databricks UI</vt:lpstr>
      <vt:lpstr>Databricks UI - Workspace</vt:lpstr>
      <vt:lpstr>Databricks UI - Compute</vt:lpstr>
      <vt:lpstr>Databricks UI – Compute - Monitoring</vt:lpstr>
      <vt:lpstr>Databricks UI – Casos de uso – Data Analytics</vt:lpstr>
      <vt:lpstr>Databricks UI – Casos de uso – Data Engineering</vt:lpstr>
      <vt:lpstr>Databricks UI - Casos de uso – Data Engineering</vt:lpstr>
      <vt:lpstr>Databricks Learning</vt:lpstr>
      <vt:lpstr>Lab 1:  Databricks Walkthrough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2023-09-14T05:46:04Z</dcterms:created>
  <dcterms:modified xsi:type="dcterms:W3CDTF">2024-03-03T16:20:28Z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MSIP_Label_61354688-28ff-43f9-ae7a-258f2522a8ce_Enabled">
    <vt:lpwstr>true</vt:lpwstr>
  </property>
  <property fmtid="{D5CDD505-2E9C-101B-9397-08002B2CF9AE}" pid="5" name="MSIP_Label_61354688-28ff-43f9-ae7a-258f2522a8ce_SetDate">
    <vt:lpwstr>2024-02-04T18:39:23Z</vt:lpwstr>
  </property>
  <property fmtid="{D5CDD505-2E9C-101B-9397-08002B2CF9AE}" pid="6" name="MSIP_Label_61354688-28ff-43f9-ae7a-258f2522a8ce_Method">
    <vt:lpwstr>Privileged</vt:lpwstr>
  </property>
  <property fmtid="{D5CDD505-2E9C-101B-9397-08002B2CF9AE}" pid="7" name="MSIP_Label_61354688-28ff-43f9-ae7a-258f2522a8ce_Name">
    <vt:lpwstr>61354688-28ff-43f9-ae7a-258f2522a8ce</vt:lpwstr>
  </property>
  <property fmtid="{D5CDD505-2E9C-101B-9397-08002B2CF9AE}" pid="8" name="MSIP_Label_61354688-28ff-43f9-ae7a-258f2522a8ce_SiteId">
    <vt:lpwstr>46e04f2b-093e-4ad0-a99f-0331aa506e12</vt:lpwstr>
  </property>
  <property fmtid="{D5CDD505-2E9C-101B-9397-08002B2CF9AE}" pid="9" name="MSIP_Label_61354688-28ff-43f9-ae7a-258f2522a8ce_ActionId">
    <vt:lpwstr>f40ae3b5-f528-4546-82f8-f3558c0d2b61</vt:lpwstr>
  </property>
  <property fmtid="{D5CDD505-2E9C-101B-9397-08002B2CF9AE}" pid="10" name="MSIP_Label_61354688-28ff-43f9-ae7a-258f2522a8ce_ContentBits">
    <vt:lpwstr>2</vt:lpwstr>
  </property>
  <property fmtid="{D5CDD505-2E9C-101B-9397-08002B2CF9AE}" pid="11" name="ClassificationContentMarkingFooterLocations">
    <vt:lpwstr>Custom:3</vt:lpwstr>
  </property>
  <property fmtid="{D5CDD505-2E9C-101B-9397-08002B2CF9AE}" pid="12" name="ClassificationContentMarkingFooterText">
    <vt:lpwstr>Sensitivity: C1 Public</vt:lpwstr>
  </property>
</Properties>
</file>

<file path=docProps/thumbnail.jpeg>
</file>